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569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8CC450C-F1ED-4A5F-8612-8BE8F56FF1CE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C3DD50-7635-48F3-9E74-E37E5B634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052737"/>
            <a:ext cx="51845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ГЕРОИ 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СОВЕТСКОГО 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СОЮЗА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365F91"/>
                </a:solidFill>
                <a:effectLst/>
                <a:latin typeface="Monotype Corsiva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rgbClr val="365F91"/>
                </a:solidFill>
                <a:effectLst/>
                <a:latin typeface="Monotype Corsiva"/>
                <a:ea typeface="Calibri"/>
                <a:cs typeface="Times New Roman"/>
              </a:rPr>
            </a:br>
            <a:r>
              <a:rPr lang="ru-RU" dirty="0">
                <a:solidFill>
                  <a:srgbClr val="365F91"/>
                </a:solidFill>
                <a:latin typeface="Monotype Corsiva"/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365F91"/>
                </a:solidFill>
                <a:latin typeface="Monotype Corsiva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27584" y="1196752"/>
            <a:ext cx="3528392" cy="4929411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/>
              <a:t>	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Арсений Антонович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командир авиаэскадрильи 74-го гвардейского штурмового авиационного полка (1-я гвардейская штурмовая авиационная дивизия, 1-я воздушная армия, 3-й Белорусский фронт), гвардии капитан.</a:t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Участник Великой Отечественной войны: в августе 1942-  мае 1945 – лётчик, командир звена, заместитель командира и командир авиаэскадрильи 504-го (с марта 1943 года – 74-го гвардейского) штурмового авиационного полка. 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За мужество и героизм, проявленные в боях, Указом Президиума Верховного Совета СССР от 23 февраля 1945 года гвардии майору </a:t>
            </a:r>
            <a:r>
              <a:rPr lang="ru-RU" b="1" i="1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Малену</a:t>
            </a:r>
            <a:r>
              <a:rPr lang="ru-RU" b="1" i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Арсению Антоновичу присвоено звание Героя Советского Союза с вручением ордена Ленина и медали «Золотая Звезда» (№6136).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G:\работа\male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9178" y="980728"/>
            <a:ext cx="3240360" cy="46085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63500">
              <a:srgbClr val="C0504D">
                <a:satMod val="175000"/>
                <a:alpha val="40000"/>
              </a:srgbClr>
            </a:glow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780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3557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latin typeface="Times New Roman"/>
                <a:ea typeface="Times New Roman"/>
              </a:rPr>
              <a:t/>
            </a:r>
            <a:br>
              <a:rPr lang="ru-RU" sz="1800" dirty="0" smtClean="0">
                <a:latin typeface="Times New Roman"/>
                <a:ea typeface="Times New Roman"/>
              </a:rPr>
            </a:b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/>
            </a:r>
            <a:br>
              <a:rPr lang="ru-RU" sz="1800" dirty="0" smtClean="0">
                <a:latin typeface="Times New Roman"/>
                <a:ea typeface="Times New Roman"/>
              </a:rPr>
            </a:b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/>
            </a:r>
            <a:br>
              <a:rPr lang="ru-RU" sz="1800" dirty="0" smtClean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>Петр </a:t>
            </a:r>
            <a:br>
              <a:rPr lang="ru-RU" sz="1800" dirty="0" smtClean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>Васильевич </a:t>
            </a:r>
            <a:br>
              <a:rPr lang="ru-RU" sz="1800" dirty="0" smtClean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>Беликов</a:t>
            </a:r>
            <a:r>
              <a:rPr lang="ru-RU" sz="1800" dirty="0" smtClean="0">
                <a:effectLst/>
                <a:latin typeface="Times New Roman"/>
                <a:ea typeface="Times New Roman"/>
              </a:rPr>
              <a:t> 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4258816" cy="4680520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	Участник Великой Отечественной войны с июня 1941 года. Стрелок-бомбардир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авиазвена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240-й разведывательной авиаэскадрильи (Сев.-Зап. фронт) кандидат в члены КПСС старший лейтенант Беликов Пётр Васильевич  к январю 1942 года совершил 119 боевых вылетов на бомбардировку, разведку и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аэрофотосьемку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войск и военных объектов противника.</a:t>
            </a:r>
            <a:endParaRPr lang="ru-RU" sz="900" dirty="0" smtClean="0">
              <a:effectLst/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	За отличное выполнение  заданий по разведке войск противника Указом Президиума Верховного Совета СССР от 21 июля 1942 года ему присвоено звание Героя Советского Союза.</a:t>
            </a:r>
            <a:endParaRPr lang="ru-RU" sz="9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	Штурман П. В. Беликов участвовал в освобождении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Бухареста,Будапешта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, Праги, в параде Победы на Красной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площади.С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1946 года майор П.В. Беликов – в запасе. Окончил Латвийский государственный университет. Жил и работал в Риге. Умер 15 марта 1985 года.</a:t>
            </a:r>
            <a:endParaRPr lang="ru-RU" sz="9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6" name="Рисунок 5" descr="C:\Users\Admin\Downloads\Пётр_Васильевич_Беликов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312368" cy="511256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95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2808312" cy="792088"/>
          </a:xfrm>
        </p:spPr>
        <p:txBody>
          <a:bodyPr>
            <a:normAutofit/>
          </a:bodyPr>
          <a:lstStyle/>
          <a:p>
            <a:pPr algn="ctr"/>
            <a:r>
              <a:rPr lang="ru-RU" sz="1800" dirty="0" err="1">
                <a:ea typeface="Calibri"/>
                <a:cs typeface="Times New Roman"/>
              </a:rPr>
              <a:t>Покачалов</a:t>
            </a:r>
            <a:r>
              <a:rPr lang="ru-RU" sz="1800" dirty="0">
                <a:ea typeface="Calibri"/>
                <a:cs typeface="Times New Roman"/>
              </a:rPr>
              <a:t> </a:t>
            </a:r>
            <a:r>
              <a:rPr lang="ru-RU" sz="1800" dirty="0" smtClean="0">
                <a:ea typeface="Calibri"/>
                <a:cs typeface="Times New Roman"/>
              </a:rPr>
              <a:t/>
            </a:r>
            <a:br>
              <a:rPr lang="ru-RU" sz="1800" dirty="0" smtClean="0">
                <a:ea typeface="Calibri"/>
                <a:cs typeface="Times New Roman"/>
              </a:rPr>
            </a:br>
            <a:r>
              <a:rPr lang="ru-RU" sz="1800" dirty="0" smtClean="0">
                <a:ea typeface="Calibri"/>
                <a:cs typeface="Times New Roman"/>
              </a:rPr>
              <a:t>Николай </a:t>
            </a:r>
            <a:r>
              <a:rPr lang="ru-RU" sz="1800" dirty="0">
                <a:ea typeface="Calibri"/>
                <a:cs typeface="Times New Roman"/>
              </a:rPr>
              <a:t>Николаевич 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196752"/>
            <a:ext cx="4464496" cy="518457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ea typeface="Calibri"/>
                <a:cs typeface="Times New Roman"/>
              </a:rPr>
              <a:t>	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 мая 1942 года воевал в 101-м авиационном полку дальнего действия, 5 ноября 1944 года преобразованного в 31-й гвардейский авиационный полк дальнего действия, а 26 декабря 1944 года – в 31-й гвардейский бомбардировочный авиационный полк дальнего действия. Полк был вооружён самолётами Ли-2. </a:t>
            </a:r>
            <a:b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Штурман </a:t>
            </a:r>
            <a:r>
              <a:rPr lang="ru-RU" sz="15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Н.Н.Покачалов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составе полка выполнял боевые задания по заданиям ряда фронтов, а также Центрального штаба партизанского движения. Участвовал в защите и в прорыве блокады Ленинграда.</a:t>
            </a:r>
            <a:b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Н.Н.Покачалов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принимал участие в нанесении бомбардировочных ударов по войскам и военным объектам противника в глубоком тылу и на передовой, снабжении регулярных частей и партизанских соединений оружием, боеприпасами и медикаментами, вывозе раненых, больных, женщин и детей из вражеского тыла, в выполнении специальных заданий. </a:t>
            </a:r>
            <a:endParaRPr lang="ru-RU" sz="15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К 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марту 1944 года совершил 331 боевой вылет, среди которых 70 боевых вылетов в тыл противника для доставки боеприпасов партизанам, 30 вылетов с посадками на партизанских площадках и эвакуацией оттуда раненых, 170 вылетов на бомбардирование военных объектов в тылу врага. Только раненых партизан он вывез из тыла врага более 900 человек. </a:t>
            </a:r>
            <a:b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G:\работа\Покачалов\PokachalowLip.jp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888076"/>
            <a:ext cx="3141657" cy="44644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63500">
              <a:srgbClr val="C0504D">
                <a:satMod val="175000"/>
                <a:alpha val="40000"/>
              </a:srgbClr>
            </a:glow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13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2736304" cy="936104"/>
          </a:xfrm>
        </p:spPr>
        <p:txBody>
          <a:bodyPr/>
          <a:lstStyle/>
          <a:p>
            <a:pPr algn="ctr"/>
            <a:r>
              <a:rPr lang="ru-RU" dirty="0">
                <a:ea typeface="Calibri"/>
                <a:cs typeface="Times New Roman"/>
              </a:rPr>
              <a:t>Трушин Василий Андреевич</a:t>
            </a:r>
            <a:r>
              <a:rPr lang="ru-RU" sz="1800" dirty="0">
                <a:ea typeface="Calibri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268760"/>
            <a:ext cx="4392488" cy="5112568"/>
          </a:xfrm>
        </p:spPr>
        <p:txBody>
          <a:bodyPr>
            <a:normAutofit fontScale="92500" lnSpcReduction="10000"/>
          </a:bodyPr>
          <a:lstStyle/>
          <a:p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Великую 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Отечественную войну Трушин встретил в первый же день на западной границе, отважно сражался в тяжелых приграничных боях, затем с группой подчинённых вышел из окружения. </a:t>
            </a:r>
            <a:endParaRPr lang="ru-RU" sz="15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Проявил </a:t>
            </a:r>
            <a:r>
              <a:rPr lang="ru-RU" sz="15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высокое воинское мастерство в Белорусской наступательной операции. При артподготовке часть немцев в панике покинула свои окопы и обратилась в бегство. Молодые солдаты нового пополнения без команды бросились за ними, следом пошли целые подразделения. Правильно оценив обстановку, Трушин дал сигнал о немедленном прекращении артподготовки и приказал атаковать всем полком. В итоге первый рубеж вражеской обороны был захвачен практически без потерь и с ходу удалось ворваться во вторую полосу обороны</a:t>
            </a:r>
            <a:r>
              <a:rPr lang="ru-RU" sz="15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1500" b="1" i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 мужество и героизм, проявленные на фронте борьбы с немецко-фашистскими захватчиками, Указом Президиума Верховного Совета СССР от 29 июня 1945 года гвардии подполковнику Трушину Василию Андреевичу присвоено звание Героя Советского Союза (посмертно).</a:t>
            </a:r>
            <a:r>
              <a:rPr lang="ru-RU" sz="15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5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6" name="Рисунок 5" descr="G:\работа\010_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6096" y="692696"/>
            <a:ext cx="2872928" cy="4464496"/>
          </a:xfrm>
          <a:prstGeom prst="rect">
            <a:avLst/>
          </a:prstGeom>
          <a:gradFill flip="none" rotWithShape="1">
            <a:gsLst>
              <a:gs pos="3900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100000" t="100000"/>
            </a:path>
            <a:tileRect r="-100000" b="-100000"/>
          </a:gradFill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63500">
              <a:srgbClr val="C0504D">
                <a:satMod val="175000"/>
                <a:alpha val="40000"/>
              </a:srgbClr>
            </a:glow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015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2952328" cy="1080120"/>
          </a:xfrm>
        </p:spPr>
        <p:txBody>
          <a:bodyPr/>
          <a:lstStyle/>
          <a:p>
            <a:pPr algn="ctr"/>
            <a:r>
              <a:rPr lang="ru-RU" dirty="0" err="1">
                <a:latin typeface="Times New Roman"/>
                <a:ea typeface="Times New Roman"/>
              </a:rPr>
              <a:t>Тупикин</a:t>
            </a:r>
            <a:r>
              <a:rPr lang="ru-RU" dirty="0">
                <a:latin typeface="Times New Roman"/>
                <a:ea typeface="Times New Roman"/>
              </a:rPr>
              <a:t> Григорий Васильевич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1435100"/>
            <a:ext cx="4104456" cy="4691063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	</a:t>
            </a:r>
            <a:r>
              <a:rPr lang="ru-RU" dirty="0" smtClean="0">
                <a:latin typeface="Times New Roman"/>
                <a:ea typeface="Times New Roman"/>
              </a:rPr>
              <a:t>Р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одился в с.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Тацино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, ныне </a:t>
            </a:r>
            <a:endParaRPr lang="ru-RU" sz="900" dirty="0" smtClean="0">
              <a:effectLst/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err="1" smtClean="0">
                <a:effectLst/>
                <a:latin typeface="Times New Roman"/>
                <a:ea typeface="Times New Roman"/>
              </a:rPr>
              <a:t>пгт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.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Ровеньковского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горсовета Луганской области, в семье рабочего. Русский. Член КПСС с 1943г. В1939 году окончил 2 курса Ростовского государственного университета. В Советской Армии с 1941 года. В 1942 году окончил  Ленинградское артиллерийское училище. </a:t>
            </a:r>
            <a:endParaRPr lang="ru-RU" sz="900" dirty="0" smtClean="0">
              <a:effectLst/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В действительной армии с 1942 года. Командир батареи       698-го  лёгкого артиллерийского полка  (78-я  лёгкая артиллерийская  бригада, 27-я артиллерийская дивизия, 2-й Прибалтийский фронт) капитан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Тупикин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Григорий Васильевич отличился в боях на подступах к г. Рига. 25.08.44 года в районе деревни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Каучули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, находясь в боевых порядках пехоты, дал команду по радио своей батарее открыть огонь по противнику, поднял роту в атаку и освободил  деревню.3.09.44 года  в районе  с. Курены  в критический момент боя вызвал огонь своей батареи на себя. Звание Героя Советского Союза присвоено 24.03.45года.</a:t>
            </a:r>
            <a:endParaRPr lang="ru-RU" sz="9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6" name="Рисунок 5" descr="C:\Users\Admin\Downloads\Tupikin_G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36712"/>
            <a:ext cx="3456607" cy="4824536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636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maja_08</Template>
  <TotalTime>62</TotalTime>
  <Words>152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День Победы_06</vt:lpstr>
      <vt:lpstr>Слайд 1</vt:lpstr>
      <vt:lpstr>  </vt:lpstr>
      <vt:lpstr>     Петр  Васильевич  Беликов </vt:lpstr>
      <vt:lpstr>Покачалов  Николай Николаевич </vt:lpstr>
      <vt:lpstr>Трушин Василий Андреевич </vt:lpstr>
      <vt:lpstr>Тупикин Григорий Васильевич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Марина</cp:lastModifiedBy>
  <cp:revision>7</cp:revision>
  <dcterms:created xsi:type="dcterms:W3CDTF">2016-02-16T15:14:49Z</dcterms:created>
  <dcterms:modified xsi:type="dcterms:W3CDTF">2016-04-27T15:46:28Z</dcterms:modified>
</cp:coreProperties>
</file>